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8" r:id="rId21"/>
    <p:sldId id="279" r:id="rId22"/>
    <p:sldId id="280" r:id="rId23"/>
    <p:sldId id="281" r:id="rId24"/>
    <p:sldId id="283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is Grabov" userId="7a48ab4c-afdb-405f-8bed-6b68e2adc195" providerId="ADAL" clId="{328988E3-06A1-4850-B13F-F32ADB0C48C7}"/>
    <pc:docChg chg="modSld">
      <pc:chgData name="Iris Grabov" userId="7a48ab4c-afdb-405f-8bed-6b68e2adc195" providerId="ADAL" clId="{328988E3-06A1-4850-B13F-F32ADB0C48C7}" dt="2025-12-25T01:09:29.862" v="13" actId="20577"/>
      <pc:docMkLst>
        <pc:docMk/>
      </pc:docMkLst>
      <pc:sldChg chg="modSp mod">
        <pc:chgData name="Iris Grabov" userId="7a48ab4c-afdb-405f-8bed-6b68e2adc195" providerId="ADAL" clId="{328988E3-06A1-4850-B13F-F32ADB0C48C7}" dt="2025-12-25T01:09:29.862" v="13" actId="20577"/>
        <pc:sldMkLst>
          <pc:docMk/>
          <pc:sldMk cId="2905410572" sldId="256"/>
        </pc:sldMkLst>
        <pc:spChg chg="mod">
          <ac:chgData name="Iris Grabov" userId="7a48ab4c-afdb-405f-8bed-6b68e2adc195" providerId="ADAL" clId="{328988E3-06A1-4850-B13F-F32ADB0C48C7}" dt="2025-12-25T01:09:29.862" v="13" actId="20577"/>
          <ac:spMkLst>
            <pc:docMk/>
            <pc:sldMk cId="2905410572" sldId="256"/>
            <ac:spMk id="3" creationId="{66AED217-FD38-9E25-DFC9-04872E8DD0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A2950-97B7-4840-96D4-83A92A87D012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FC81A-D2F4-4147-BCD1-94B159CC74D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1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FC81A-D2F4-4147-BCD1-94B159CC74DC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725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BF3D-1B17-7CE6-C9DD-50C71AC9E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42C5B-5A6B-5647-ED9C-D912C80E7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CC481-AD32-D2E5-01B0-663A54355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D5802-9D49-C0C2-AE39-3FA2FB44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0FFF8-E4B0-ED24-9375-773CEC25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285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D516-DD87-256E-BB32-1941B1AF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C7857-DEE1-51EF-A4BA-C1A1B69BF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F7A2-B214-9B8F-B50D-64B3A301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979E7-2C34-C48B-7411-97213754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C4CC2-5999-7356-8790-2CFC64DB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491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368F2-84E3-A936-5D2C-5342B193F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360BD-E912-7FF8-1EFB-FD1676E22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3CE2D-CEAE-C954-44A0-7AC48ACF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0B669-235A-43AD-D9AF-9B00A02B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FDD10-EFF4-7ECC-81DC-46D5EBD5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501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75F5-C287-65AF-8F06-57A23281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230D-4156-9EA4-BE74-75BE92115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94B7-B8B8-053A-031E-A8C5A209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AD42E-BCA7-77AB-10B1-15C3E9C3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EC9AD-99AA-4748-9B0E-84AAB9C5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911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6BDC-380D-A54F-7AC5-F33A2FB83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B3BC1-9215-AD8C-95EA-3BE35D96E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10DC5-9D68-8CC8-8352-F8716E37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E63AB-2C03-3CDC-3387-55203DA51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31ECB-5586-2D39-95B7-553E8E7B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459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2B03-C522-07C3-8E79-78B8176A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23BB-1CB7-8D1C-4BA8-0F89C0BF1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2C9C5-A4F1-FD1F-490E-5AB1A1610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287DE-D02E-FC6C-B634-3A7367F4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8DD85-DF01-0EB2-9CC0-2789BAB6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7A028-5ADC-2099-8F14-D4EFC3F4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230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D309-2D77-0BB5-504E-FF3F02D3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1605B-08E4-739A-FCD1-410D962B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8F10-61FE-2AA7-E96B-029398892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A3A3-D07D-C5D4-7667-99F7EA511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7D2267-BE6F-0AD8-450D-8D171AF89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B6DBE-B19B-A5B2-CB41-24802C34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F40EA-011B-DE11-EA75-8F87483C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69AD6-270B-F6A1-E5C2-2C0295DF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500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39AD-6272-9E5D-807A-9C1569A9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4CE37-4CDC-DFBF-7C48-C235EABC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A8E39-DEBB-7EB7-1AEA-901E6D09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8E1A2-BA4A-1D2C-D5D7-7D192A8A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78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40F97-AC2D-3127-74F7-573E38A7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5BB3D-7F61-4C0D-53F1-93625053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6A6F0-E99C-AFDE-2416-A6083A4C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8053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72F5-8245-62AB-F6E7-5A68F4F5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5E57-D139-48AD-2C49-7FA27822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78393-773A-3CDB-0974-722A74161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96F05-DCF8-E895-87FE-88F07CD1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703EA-9329-82C9-2B8A-F18EBA5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2AD83-5F3B-8788-AF2A-AD1558D5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800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8741-25B9-5A23-DFA9-B515E00F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C66EE-5B76-98F5-EEDC-3D2F6D3F33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AA8D0-9EE1-69DB-C4F6-454B40246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A60A1-BF4B-4E95-43F5-6D617D10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F1A41-917E-A474-20C1-CE41CBC1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C3C33-E50D-61BA-F9B8-1E2C9DEE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9294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72575-596E-3B61-5A27-19C18FCA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6E26C-3007-A6B6-FF59-1DE56E95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F978-3159-A96D-6D46-F1A62374C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1E7888-BC19-4401-83F1-5DEF5E5454A6}" type="datetimeFigureOut">
              <a:rPr lang="en-IL" smtClean="0"/>
              <a:t>25/12/2025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14F2D-E353-366C-2812-11910937D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2B73E-DD7B-CBB0-6584-8149E2C37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4A7113-6FC0-495C-A8A0-30FD9471BE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68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A042C51-0ACE-419E-A039-04AD72522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7993D-2D83-80E3-4BD9-B1F097FB8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73940"/>
            <a:ext cx="4928291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Computer Vision -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ED217-FD38-9E25-DFC9-04872E8DD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029" y="2524721"/>
            <a:ext cx="4991629" cy="3677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dirty="0"/>
              <a:t>Submitted by: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Iris </a:t>
            </a:r>
            <a:r>
              <a:rPr lang="en-US" sz="1800"/>
              <a:t>Grabov </a:t>
            </a: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Roey </a:t>
            </a:r>
            <a:r>
              <a:rPr lang="en-US" sz="1800" dirty="0" err="1"/>
              <a:t>Gilor</a:t>
            </a:r>
            <a:r>
              <a:rPr lang="en-US" sz="1800" dirty="0"/>
              <a:t> </a:t>
            </a:r>
          </a:p>
        </p:txBody>
      </p:sp>
      <p:pic>
        <p:nvPicPr>
          <p:cNvPr id="5" name="Picture 4" descr="A child and child sitting on a ball&#10;&#10;AI-generated content may be incorrect.">
            <a:extLst>
              <a:ext uri="{FF2B5EF4-FFF2-40B4-BE49-F238E27FC236}">
                <a16:creationId xmlns:a16="http://schemas.microsoft.com/office/drawing/2014/main" id="{1E9F26E3-BD7F-5D23-3FC2-A1A0064F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4" r="-2" b="-2"/>
          <a:stretch>
            <a:fillRect/>
          </a:stretch>
        </p:blipFill>
        <p:spPr>
          <a:xfrm>
            <a:off x="7970902" y="3210592"/>
            <a:ext cx="3258365" cy="31364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805A9-0B6E-AE5E-25EA-86EED86E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902" y="80041"/>
            <a:ext cx="3343742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84523-57C7-6062-EBA6-F05AC05F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0" y="0"/>
            <a:ext cx="2427566" cy="1716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CA029-C507-61AB-0B03-44DBF603C4E6}"/>
              </a:ext>
            </a:extLst>
          </p:cNvPr>
          <p:cNvSpPr txBox="1"/>
          <p:nvPr/>
        </p:nvSpPr>
        <p:spPr>
          <a:xfrm>
            <a:off x="2232007" y="850471"/>
            <a:ext cx="497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Deleted</a:t>
            </a:r>
            <a:r>
              <a:rPr lang="he-IL" sz="3600" dirty="0"/>
              <a:t> :</a:t>
            </a:r>
            <a:endParaRPr lang="en-IL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495C25-D718-09D4-6193-F6B28FF37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18" y="1496802"/>
            <a:ext cx="4871339" cy="4353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46280-1714-C508-4952-5F1C2F13EEC5}"/>
              </a:ext>
            </a:extLst>
          </p:cNvPr>
          <p:cNvSpPr txBox="1"/>
          <p:nvPr/>
        </p:nvSpPr>
        <p:spPr>
          <a:xfrm>
            <a:off x="7103346" y="348343"/>
            <a:ext cx="49140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think that we can solve that kind of problem by using Language model</a:t>
            </a:r>
            <a:endParaRPr lang="he-IL" sz="2800" dirty="0"/>
          </a:p>
          <a:p>
            <a:endParaRPr lang="he-IL" sz="2800" dirty="0"/>
          </a:p>
          <a:p>
            <a:r>
              <a:rPr lang="en-US" sz="2800" dirty="0"/>
              <a:t>The description of the picture refers to 2 dogs: a Golden Retriever and a Beagle playing together - meaning it can be understood that there are 2 dogs in the picture and not one for sure!</a:t>
            </a:r>
            <a:endParaRPr lang="he-IL" sz="2800" dirty="0"/>
          </a:p>
          <a:p>
            <a:endParaRPr lang="he-IL" sz="2800" dirty="0"/>
          </a:p>
          <a:p>
            <a:r>
              <a:rPr lang="en-US" sz="2800" dirty="0"/>
              <a:t>The problem is that we have limited resources.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570659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3E1D-796E-C9E0-3C86-C8A7015C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Part 2: Training YOLO model</a:t>
            </a:r>
            <a:endParaRPr lang="en-I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ABEB1-AEFE-11F5-C94E-071C49B1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1537816"/>
            <a:ext cx="9118444" cy="46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5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DB44-5EE6-F0A8-09DE-DB30850F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 Overview:</a:t>
            </a:r>
            <a:endParaRPr lang="en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DE94C1-E4DF-E546-CEAB-A6AC2B5F89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304" y="1690688"/>
            <a:ext cx="10826496" cy="44781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0" lang="en-IL" altLang="en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Step 1: Initial Loss Check</a:t>
            </a:r>
            <a:b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Run a one-epoch training session to verify that the model is learning and observe early loss </a:t>
            </a:r>
            <a:r>
              <a:rPr kumimoji="0" lang="en-IL" altLang="en-I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behavior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Step 2: Baseline Model (Default Settings)</a:t>
            </a:r>
            <a:b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Train for 50 epochs with default hyperparameters to understand baseline performance and overfitting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Step 3: Learning Rate Sweep</a:t>
            </a:r>
            <a:b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Test multiple values for 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lr0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and select the one that leads to stable and consistent loss reduction.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Step 4: Coarse Grid Search</a:t>
            </a:r>
            <a:b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Explore combinations of </a:t>
            </a:r>
            <a:r>
              <a:rPr kumimoji="0" lang="en-IL" altLang="en-I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weight_decay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 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optimizer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and 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augmentation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using short (5-epoch) runs to identify strong candidates.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We compare with and without 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augmentation</a:t>
            </a: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Step 5: Refined Grid Search</a:t>
            </a:r>
            <a:b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Take the best configuration from Step 4 and train for 10 full epochs for deeper convergence.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Step 6: Visual Inspection</a:t>
            </a:r>
            <a:b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Manually review model predictions to validate performance and identify failure cases.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This structured approach allows us to confidently select a high-performing and stable model ready for production or deployment.</a:t>
            </a:r>
            <a:endParaRPr kumimoji="0" lang="en-IL" altLang="en-IL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E90B-B392-31BD-F553-135B6424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Selection: Why YOLOv8?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22ED29-2C55-BF60-FFA5-166B41DA8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Fast and Accurate</a:t>
            </a:r>
            <a:r>
              <a:rPr lang="en-US" sz="1800" dirty="0"/>
              <a:t>: As a one-stage detector, YOLOv8 achieves high accuracy while maintaining fast inference speeds.</a:t>
            </a:r>
          </a:p>
          <a:p>
            <a:r>
              <a:rPr lang="en-US" sz="1800" b="1" dirty="0"/>
              <a:t>Edge-Ready</a:t>
            </a:r>
            <a:r>
              <a:rPr lang="en-US" sz="1800" dirty="0"/>
              <a:t>: Optimized for real-time performance, making it suitable for deployment on resource-constrained devices.</a:t>
            </a:r>
          </a:p>
          <a:p>
            <a:r>
              <a:rPr lang="en-US" sz="1800" b="1" dirty="0" err="1"/>
              <a:t>Ultralytics</a:t>
            </a:r>
            <a:r>
              <a:rPr lang="en-US" sz="1800" b="1" dirty="0"/>
              <a:t> Ecosystem</a:t>
            </a:r>
            <a:r>
              <a:rPr lang="en-US" sz="1800" dirty="0"/>
              <a:t>: The official YOLOv8 implementation offers a unified interface for training, evaluation, and exporting models in formats like ONNX or CoreML.</a:t>
            </a:r>
          </a:p>
          <a:p>
            <a:r>
              <a:rPr lang="en-US" sz="1800" b="1" dirty="0"/>
              <a:t>Built-in Augmentations</a:t>
            </a:r>
            <a:r>
              <a:rPr lang="en-US" sz="1800" dirty="0"/>
              <a:t>: YOLOv8 includes strong augmentation options and easy customization.</a:t>
            </a:r>
          </a:p>
          <a:p>
            <a:pPr marL="0" indent="0">
              <a:buNone/>
            </a:pPr>
            <a:endParaRPr lang="en-IL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5DBE3-232C-C83E-C6E7-41A20EDC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61" y="4222568"/>
            <a:ext cx="4833986" cy="24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401E-89E2-B3E5-9B67-B68176DF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Apply Advanced Augmentations and Regularization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4F65-F834-5F9D-5BA8-2BACC645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52" y="195364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Based on Lecture 9 (Slides: Data Augmentations Used in Practice) and Lecture 4 (Regularization &amp; Optimization), we now introduce:</a:t>
            </a:r>
          </a:p>
          <a:p>
            <a:r>
              <a:rPr lang="en-US" sz="2000" b="1" dirty="0" err="1"/>
              <a:t>RandAugment</a:t>
            </a:r>
            <a:r>
              <a:rPr lang="en-US" sz="2000" dirty="0"/>
              <a:t>, </a:t>
            </a:r>
            <a:r>
              <a:rPr lang="en-US" sz="2000" dirty="0" err="1"/>
              <a:t>MixUp</a:t>
            </a:r>
            <a:r>
              <a:rPr lang="en-US" sz="2000" dirty="0"/>
              <a:t>, Mosaic, </a:t>
            </a:r>
            <a:r>
              <a:rPr lang="en-US" sz="2000" dirty="0" err="1"/>
              <a:t>CopyPaste</a:t>
            </a:r>
            <a:r>
              <a:rPr lang="en-US" sz="2000" dirty="0"/>
              <a:t>, HSV jitter, Erasing</a:t>
            </a:r>
          </a:p>
          <a:p>
            <a:r>
              <a:rPr lang="en-US" sz="2000" b="1" dirty="0"/>
              <a:t>Weight Decay</a:t>
            </a:r>
            <a:r>
              <a:rPr lang="en-US" sz="2000" dirty="0"/>
              <a:t>: Helps reduce overfitting</a:t>
            </a:r>
          </a:p>
          <a:p>
            <a:r>
              <a:rPr lang="en-US" sz="2000" b="1" dirty="0"/>
              <a:t>Dropout</a:t>
            </a:r>
            <a:r>
              <a:rPr lang="en-US" sz="2000" dirty="0"/>
              <a:t>: Applied inside model for regularization</a:t>
            </a:r>
          </a:p>
          <a:p>
            <a:r>
              <a:rPr lang="en-US" sz="2000" b="1" dirty="0"/>
              <a:t>Patience</a:t>
            </a:r>
            <a:r>
              <a:rPr lang="en-US" sz="2000" dirty="0"/>
              <a:t>: Enables early stopping if </a:t>
            </a:r>
            <a:r>
              <a:rPr lang="en-US" sz="2000" dirty="0" err="1"/>
              <a:t>val</a:t>
            </a:r>
            <a:r>
              <a:rPr lang="en-US" sz="2000" dirty="0"/>
              <a:t> performance stagnates</a:t>
            </a:r>
          </a:p>
          <a:p>
            <a:pPr marL="0" indent="0">
              <a:buNone/>
            </a:pP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09181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D2CB-7174-E367-4080-5946D71F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Augmentation Strategy</a:t>
            </a:r>
            <a:endParaRPr lang="en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F8A5B3-1EA4-726D-87EB-D2DB8F5A3C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6136" y="1475635"/>
            <a:ext cx="9201912" cy="5592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Horizontal Flip (</a:t>
            </a: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fliplr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=0.5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</a:t>
            </a:r>
            <a:b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Helps the model learn mirror symmetry and prevents overfitting to object orientation.</a:t>
            </a:r>
            <a:endParaRPr kumimoji="0" lang="en-US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Color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Jitter (</a:t>
            </a: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hsv_h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=0.015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 </a:t>
            </a: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hsv_s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=0.7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 </a:t>
            </a: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hsv_v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=0.4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</a:t>
            </a:r>
            <a:b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Adjusts hue, saturation, and brightness to simulate varying lighting conditions.</a:t>
            </a:r>
            <a:endParaRPr kumimoji="0" lang="en-US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Cutout / Random Erasing (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erasing=0.4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</a:t>
            </a:r>
            <a:b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Randomly occludes parts of the image, forcing the model to learn robust features.</a:t>
            </a:r>
            <a:endParaRPr kumimoji="0" lang="en-US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MixUp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</a:t>
            </a: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mixup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=0.2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</a:t>
            </a:r>
            <a:b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Blends two images and their labels, encouraging smoother decision boundaries.</a:t>
            </a:r>
            <a:endParaRPr kumimoji="0" lang="en-US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CopyPaste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</a:t>
            </a: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copy_paste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=0.1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</a:t>
            </a:r>
            <a:b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Pasts objects from one image into another, augmenting object composition.</a:t>
            </a:r>
            <a:endParaRPr kumimoji="0" lang="en-US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Mosaic (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mosaic=1.0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</a:t>
            </a:r>
            <a:b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Combines four images into one during training, increasing contextual variety.</a:t>
            </a:r>
            <a:endParaRPr kumimoji="0" lang="en-US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RandAugment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</a:t>
            </a: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auto_augment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='</a:t>
            </a:r>
            <a:r>
              <a:rPr kumimoji="0" lang="en-IL" altLang="en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randaugment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'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</a:t>
            </a:r>
            <a:b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Applies a randomized combination of geometric and photometric transforms.</a:t>
            </a:r>
            <a:endParaRPr kumimoji="0" lang="en-US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Translate and Scale (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translate=0.1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 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scale=0.5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</a:t>
            </a:r>
            <a:b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</a:b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Simulates camera motion and object scaling, enhancing robustness to position and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0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7CF9-2E5F-CBFC-AB1F-C12F5014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Overfit Small Sample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113DB-9E91-4A70-FDC3-9BCE1B6D9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This Matters</a:t>
            </a:r>
          </a:p>
          <a:p>
            <a:r>
              <a:rPr lang="en-US" dirty="0"/>
              <a:t>If the model </a:t>
            </a:r>
            <a:r>
              <a:rPr lang="en-US" b="1" dirty="0"/>
              <a:t>fails to overfit</a:t>
            </a:r>
            <a:r>
              <a:rPr lang="en-US" dirty="0"/>
              <a:t> on a small dataset, it indicates:</a:t>
            </a:r>
          </a:p>
          <a:p>
            <a:r>
              <a:rPr lang="en-US" dirty="0"/>
              <a:t>A bug in the pipeline,</a:t>
            </a:r>
          </a:p>
          <a:p>
            <a:r>
              <a:rPr lang="en-US" dirty="0"/>
              <a:t>Incorrect loss configuration or augmentations,</a:t>
            </a:r>
          </a:p>
          <a:p>
            <a:r>
              <a:rPr lang="en-US" dirty="0"/>
              <a:t>Or that the model is underpowered or restricted.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2396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A6B63-0A57-7307-CA45-C4F5BDBE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76" y="431377"/>
            <a:ext cx="7902629" cy="243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19FC8-FEBA-16EB-4D83-13101E4F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81" y="3293030"/>
            <a:ext cx="9520243" cy="2905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D5DEF-8A14-C1CC-1F36-1C98FC9C06AC}"/>
              </a:ext>
            </a:extLst>
          </p:cNvPr>
          <p:cNvSpPr txBox="1"/>
          <p:nvPr/>
        </p:nvSpPr>
        <p:spPr>
          <a:xfrm>
            <a:off x="8540496" y="659330"/>
            <a:ext cx="2014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Results</a:t>
            </a:r>
            <a:endParaRPr lang="en-IL" sz="4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87022-2E0E-F89E-D533-196B6FB8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496" y="1609073"/>
            <a:ext cx="2797573" cy="18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0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66E42D-9C36-7F7E-285E-C9E40609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62" y="611934"/>
            <a:ext cx="4898135" cy="5318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549B0-DA9F-B1E9-5A3F-52A88C280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96" y="164593"/>
            <a:ext cx="5183512" cy="3243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AA3E94-EB99-60B0-7069-F20420C7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4" y="3408329"/>
            <a:ext cx="4898136" cy="33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FA6116-271C-6B75-93F8-22934D2C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2" y="170815"/>
            <a:ext cx="10527779" cy="3443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F2DE8-1621-62F5-0272-9328E767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9" y="3633468"/>
            <a:ext cx="6049720" cy="3129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DB363-D746-07BB-9B5D-080D784EE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615" y="3672502"/>
            <a:ext cx="5951385" cy="318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49729-9309-E184-F629-C8AA13EC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About As</a:t>
            </a:r>
            <a:endParaRPr lang="en-IL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7B15D-A1B9-5F83-24D1-AF64ED4C9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07" y="2072308"/>
            <a:ext cx="10453459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We are two software engineering students at </a:t>
            </a:r>
            <a:r>
              <a:rPr lang="en-US" sz="2000" dirty="0" err="1"/>
              <a:t>Afeka</a:t>
            </a:r>
            <a:r>
              <a:rPr lang="en-US" sz="2000" dirty="0"/>
              <a:t> College, specializing in machine learning and artificial intelligence.</a:t>
            </a:r>
          </a:p>
          <a:p>
            <a:pPr marL="0" indent="0">
              <a:buNone/>
            </a:pPr>
            <a:r>
              <a:rPr lang="en-US" sz="2000" b="1" dirty="0"/>
              <a:t>Iris Grabov</a:t>
            </a:r>
            <a:r>
              <a:rPr lang="en-US" sz="2000" dirty="0"/>
              <a:t> is an academic reserve (</a:t>
            </a:r>
            <a:r>
              <a:rPr lang="en-US" sz="2000" dirty="0" err="1"/>
              <a:t>Atuda</a:t>
            </a:r>
            <a:r>
              <a:rPr lang="en-US" sz="2000" dirty="0"/>
              <a:t>) student serving in the Israeli military.</a:t>
            </a:r>
            <a:br>
              <a:rPr lang="en-US" sz="2000" dirty="0"/>
            </a:br>
            <a:r>
              <a:rPr lang="en-US" sz="2000" b="1" dirty="0"/>
              <a:t>Roey</a:t>
            </a:r>
            <a:r>
              <a:rPr lang="en-US" sz="2000" dirty="0"/>
              <a:t> is an evening program student, balancing work and studies.</a:t>
            </a:r>
          </a:p>
          <a:p>
            <a:pPr marL="0" indent="0">
              <a:buNone/>
            </a:pPr>
            <a:endParaRPr lang="en-IL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8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5D54-2107-A333-C39D-087A5445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23768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Step 3: Find Learning Rate That Makes Loss Go Down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08D14-0A6F-0D40-97C6-38B4CBD21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071" y="3982481"/>
            <a:ext cx="5879937" cy="552625"/>
          </a:xfrm>
        </p:spPr>
      </p:pic>
    </p:spTree>
    <p:extLst>
      <p:ext uri="{BB962C8B-B14F-4D97-AF65-F5344CB8AC3E}">
        <p14:creationId xmlns:p14="http://schemas.microsoft.com/office/powerpoint/2010/main" val="337724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AA24-6E0A-FCDC-72D9-11E46A62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13" y="0"/>
            <a:ext cx="1859280" cy="1325563"/>
          </a:xfrm>
        </p:spPr>
        <p:txBody>
          <a:bodyPr>
            <a:normAutofit/>
          </a:bodyPr>
          <a:lstStyle/>
          <a:p>
            <a:r>
              <a:rPr lang="en-US" dirty="0"/>
              <a:t>1e-2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FC845-BBE7-8695-5280-DC42CC340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332" y="-66548"/>
            <a:ext cx="10643668" cy="6769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41153-FE8D-5242-8DF8-6DABC47B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" y="2613258"/>
            <a:ext cx="1629002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7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2B1E-D751-72CC-46F3-AD0233EE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1e-3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C9FC7-408B-84BD-B768-C4498B569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2553" r="2553"/>
          <a:stretch>
            <a:fillRect/>
          </a:stretch>
        </p:blipFill>
        <p:spPr>
          <a:xfrm>
            <a:off x="2398049" y="1027906"/>
            <a:ext cx="8955751" cy="5464969"/>
          </a:xfrm>
        </p:spPr>
      </p:pic>
    </p:spTree>
    <p:extLst>
      <p:ext uri="{BB962C8B-B14F-4D97-AF65-F5344CB8AC3E}">
        <p14:creationId xmlns:p14="http://schemas.microsoft.com/office/powerpoint/2010/main" val="130208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3EC0-1A28-ECD4-EBDE-C43ABC84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Sweep – Choosing lr0 = 1e-4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E5888-F4B7-E89B-0C71-323E9644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969008" cy="125731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6917877-30D3-CA3E-DDEB-31D1C9E81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6933" y="1490155"/>
            <a:ext cx="7893442" cy="5002720"/>
          </a:xfrm>
        </p:spPr>
      </p:pic>
    </p:spTree>
    <p:extLst>
      <p:ext uri="{BB962C8B-B14F-4D97-AF65-F5344CB8AC3E}">
        <p14:creationId xmlns:p14="http://schemas.microsoft.com/office/powerpoint/2010/main" val="60512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79A-068D-8C26-0936-BC39BCD3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Coarse Grid Search – 1 to 5 Epochs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8B510-757C-3DD7-33F2-44A1B306E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this step, we run a coarse grid search to evaluate how different combinations of optimizer, weight decay, and augmentation affect training performance during the first 5 epochs.</a:t>
            </a:r>
          </a:p>
          <a:p>
            <a:r>
              <a:rPr lang="en-US" sz="2000" dirty="0"/>
              <a:t>We fix the learning rate at lr0 = 1e-4 (based on Step 3) and vary the following:</a:t>
            </a:r>
          </a:p>
          <a:p>
            <a:r>
              <a:rPr lang="en-US" sz="2000" dirty="0"/>
              <a:t>Weight decay: [1e-2, 1e-3, 1e-4]</a:t>
            </a:r>
          </a:p>
          <a:p>
            <a:r>
              <a:rPr lang="en-US" sz="2000" dirty="0"/>
              <a:t>Optimizer: ['SGD', '</a:t>
            </a:r>
            <a:r>
              <a:rPr lang="en-US" sz="2000" dirty="0" err="1"/>
              <a:t>AdamW</a:t>
            </a:r>
            <a:r>
              <a:rPr lang="en-US" sz="2000" dirty="0"/>
              <a:t>']</a:t>
            </a:r>
          </a:p>
          <a:p>
            <a:r>
              <a:rPr lang="en-US" sz="2000" dirty="0"/>
              <a:t>Augmentation: </a:t>
            </a:r>
            <a:r>
              <a:rPr lang="en-US" sz="2000" dirty="0" err="1"/>
              <a:t>use_aug</a:t>
            </a:r>
            <a:r>
              <a:rPr lang="en-US" sz="2000" dirty="0"/>
              <a:t> = True / False</a:t>
            </a:r>
          </a:p>
          <a:p>
            <a:pPr marL="0" indent="0">
              <a:buNone/>
            </a:pP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748177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9AF678-5AAA-BDF7-140D-B5DE9877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582040"/>
            <a:ext cx="10515600" cy="561759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grid_lr1e-04_wd1e-02_SGD_aug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grid_lr1e-04_wd1e-02_SGD_noaug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grid_lr1e-04_wd1e-02_AdamW_aug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grid_lr1e-04_wd1e-02_AdamW_noaug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grid_lr1e-04_wd1e-03_SGD_aug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grid_lr1e-04_wd1e-03_SGD_noaug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grid_lr1e-04_wd1e-03_AdamW_aug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grid_lr1e-04_wd1e-03_AdamW_noaug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grid_lr1e-04_wd1e-04_SGD_aug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grid_lr1e-04_wd1e-04_SGD_noaug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grid_lr1e-04_wd1e-04_AdamW_aug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grid_lr1e-04_wd1e-04_AdamW_noaug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58770-DCD0-B62C-4879-9A7853AFA0D3}"/>
              </a:ext>
            </a:extLst>
          </p:cNvPr>
          <p:cNvSpPr txBox="1"/>
          <p:nvPr/>
        </p:nvSpPr>
        <p:spPr>
          <a:xfrm>
            <a:off x="8752114" y="936172"/>
            <a:ext cx="1850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8800" dirty="0"/>
              <a:t>12:</a:t>
            </a:r>
            <a:endParaRPr lang="en-IL" sz="8800" dirty="0"/>
          </a:p>
        </p:txBody>
      </p:sp>
    </p:spTree>
    <p:extLst>
      <p:ext uri="{BB962C8B-B14F-4D97-AF65-F5344CB8AC3E}">
        <p14:creationId xmlns:p14="http://schemas.microsoft.com/office/powerpoint/2010/main" val="255185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E93B-FBA5-E512-1B1E-6F3728EB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Executive Summary</a:t>
            </a:r>
            <a:endParaRPr lang="en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7FC3B3-0F0F-819A-C5E3-7A5B3DF29C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8368" y="1787924"/>
            <a:ext cx="10875264" cy="27301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After training and evaluating 12 different YOLO model configurations across various optimizers, weight decay values, and augmentation settings</a:t>
            </a:r>
            <a:endParaRPr kumimoji="0" lang="en-US" altLang="en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grid_lr1e-04_wd1e-04_AdamW_aug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.</a:t>
            </a:r>
            <a:endParaRPr kumimoji="0" lang="en-IL" altLang="en-I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Model: grid_lr1e-04_wd1e-04_AdamW_aug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Learning Rate: 1e-4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Weight Decay: 1e-4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Optimizer: </a:t>
            </a:r>
            <a:r>
              <a:rPr kumimoji="0" lang="en-IL" altLang="en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AdamW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Augmentations: Enabled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75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E2D2-C79A-01CF-B52B-68EF119C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Augmentation Impact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C8A9C-CD3F-3021-26C2-58DD3FBB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augmentation shows interesting patterns:</a:t>
            </a:r>
            <a:endParaRPr lang="en-US" sz="2400" dirty="0"/>
          </a:p>
          <a:p>
            <a:r>
              <a:rPr lang="en-US" sz="2400" b="1" dirty="0"/>
              <a:t>For </a:t>
            </a:r>
            <a:r>
              <a:rPr lang="en-US" sz="2400" b="1" dirty="0" err="1"/>
              <a:t>AdamW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/>
              <a:t>With augmentation: Better validation performance Without augmentation: Higher training performance but risk of overfitting</a:t>
            </a:r>
          </a:p>
          <a:p>
            <a:r>
              <a:rPr lang="en-US" sz="2400" b="1" dirty="0"/>
              <a:t>For SGD:</a:t>
            </a:r>
            <a:endParaRPr lang="en-US" sz="2400" dirty="0"/>
          </a:p>
          <a:p>
            <a:r>
              <a:rPr lang="en-US" sz="2400" dirty="0"/>
              <a:t>Minimal difference between augmented and non-augmented versions</a:t>
            </a:r>
          </a:p>
          <a:p>
            <a:r>
              <a:rPr lang="en-US" sz="2400" dirty="0"/>
              <a:t>Suggests SGD may need different augmentation strategies</a:t>
            </a:r>
          </a:p>
          <a:p>
            <a:pPr marL="0" indent="0">
              <a:buNone/>
            </a:pP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760553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FBF9-B62A-CE90-4F27-21696E77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5: Refined Grid Search – Extended Training</a:t>
            </a:r>
            <a:br>
              <a:rPr lang="en-US" dirty="0"/>
            </a:br>
            <a:r>
              <a:rPr lang="en-US" dirty="0"/>
              <a:t>Step 6: Look at loss curves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E0BBB-6CB7-BAAA-F2AB-0B415833B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7" y="1690688"/>
            <a:ext cx="4917476" cy="16285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BC111-62D4-6ED8-9C2A-543FBA2D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756" y="1297182"/>
            <a:ext cx="4789044" cy="5321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149BF-7CEA-15F3-F76D-56EC8AA5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87" y="3460282"/>
            <a:ext cx="2768155" cy="17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39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38DC-6C1F-1E5A-EFE7-372EA362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97224" cy="1325563"/>
          </a:xfrm>
        </p:spPr>
        <p:txBody>
          <a:bodyPr>
            <a:noAutofit/>
          </a:bodyPr>
          <a:lstStyle/>
          <a:p>
            <a:r>
              <a:rPr lang="en-US" sz="3200" dirty="0"/>
              <a:t>Visual Inspection – Model Predictions</a:t>
            </a:r>
            <a:endParaRPr lang="en-I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DD74E-BEB6-2E1F-6FC6-9EC19438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45" y="1880759"/>
            <a:ext cx="5220429" cy="3991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4EBE2-E510-ABCC-2784-6027A541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6" y="1871233"/>
            <a:ext cx="516327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0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42E7-7E47-7756-C127-1D692A3C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Part 1: Creating Training Dataset</a:t>
            </a:r>
            <a:br>
              <a:rPr lang="en-US" dirty="0">
                <a:solidFill>
                  <a:srgbClr val="00B0F0"/>
                </a:solidFill>
              </a:rPr>
            </a:br>
            <a:endParaRPr lang="en-IL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07C4-6254-BB4D-7DE4-776B6AC0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7E908-D391-90CC-42AB-AE01A42F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5" y="1471684"/>
            <a:ext cx="6794546" cy="4888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F8F00-0016-A528-45EA-2CDAFDD6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45" y="1471683"/>
            <a:ext cx="4315829" cy="51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73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06A56-5669-A5D5-F8D4-581531181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876"/>
          <a:stretch>
            <a:fillRect/>
          </a:stretch>
        </p:blipFill>
        <p:spPr>
          <a:xfrm>
            <a:off x="0" y="1863371"/>
            <a:ext cx="12157391" cy="3174974"/>
          </a:xfrm>
        </p:spPr>
      </p:pic>
    </p:spTree>
    <p:extLst>
      <p:ext uri="{BB962C8B-B14F-4D97-AF65-F5344CB8AC3E}">
        <p14:creationId xmlns:p14="http://schemas.microsoft.com/office/powerpoint/2010/main" val="3709059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32011-8EEE-58BD-2702-F76D2E2D1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183" y="1105472"/>
            <a:ext cx="10414178" cy="4179760"/>
          </a:xfrm>
        </p:spPr>
      </p:pic>
    </p:spTree>
    <p:extLst>
      <p:ext uri="{BB962C8B-B14F-4D97-AF65-F5344CB8AC3E}">
        <p14:creationId xmlns:p14="http://schemas.microsoft.com/office/powerpoint/2010/main" val="825143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8251-9180-42B5-E0F4-3A6128B7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Mistakes – Error Analysis</a:t>
            </a:r>
            <a:endParaRPr lang="en-I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CF1C083-1651-7AF1-8790-B82826BA6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752" y="2037058"/>
            <a:ext cx="10052304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 the left image, the model correctly detects the presence of a 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pet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(likely a dog) and two 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person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objects. However, one of the 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person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detections is low-confidence (0.33),</a:t>
            </a:r>
            <a:endParaRPr kumimoji="0" lang="en-US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likely a </a:t>
            </a:r>
            <a:r>
              <a:rPr kumimoji="0" lang="en-IL" altLang="en-I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false positive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due to background clutter or shadow patterns that resemble a human form.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 the right image, the model detects a 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person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and a 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pet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with high confidence. However, the 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pet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detection is incorrect — the object is a </a:t>
            </a:r>
            <a:r>
              <a:rPr kumimoji="0" lang="en-IL" altLang="en-I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pig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endParaRPr kumimoji="0" lang="en-US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which does </a:t>
            </a:r>
            <a:r>
              <a:rPr kumimoji="0" lang="en-IL" altLang="en-I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not belong to the defined </a:t>
            </a:r>
            <a:r>
              <a:rPr kumimoji="0" lang="en-IL" altLang="en-I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pet</a:t>
            </a:r>
            <a:r>
              <a:rPr kumimoji="0" lang="en-IL" altLang="en-I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class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(which includes only dog, cat, and horse). This is a </a:t>
            </a:r>
            <a:r>
              <a:rPr kumimoji="0" lang="en-IL" altLang="en-I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semantic misclassification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that highlights a weakness in category boundaries, </a:t>
            </a:r>
            <a:endParaRPr kumimoji="0" lang="en-US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especially when visually similar animals fall outside the class list.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These examples illustrate the importance of refining class definitions and ensuring the model does not overgeneralize visual patterns to incorrect categories.</a:t>
            </a:r>
            <a:endParaRPr kumimoji="0" lang="en-IL" altLang="en-I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826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9FED0-D847-A158-2096-E139B914D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482534"/>
            <a:ext cx="6650736" cy="73031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400" dirty="0"/>
              <a:t>Thank you for listening</a:t>
            </a:r>
            <a:endParaRPr lang="en-IL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3E0BD-CEE8-33C0-C25F-6B364155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856" y="96362"/>
            <a:ext cx="3648584" cy="3172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527E6-D70E-0FB2-6180-C0623C4D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468880"/>
            <a:ext cx="5623360" cy="3730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3F88D-9A8A-3194-9B38-A602882D8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855" y="3268630"/>
            <a:ext cx="3732553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2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DA09-D681-2B3A-C942-168CD2CB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Filtering Threshold Decisions (640x480 Images)</a:t>
            </a:r>
            <a:br>
              <a:rPr lang="en-US" dirty="0"/>
            </a:b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271E7-5296-37D1-9093-435C220E5099}"/>
              </a:ext>
            </a:extLst>
          </p:cNvPr>
          <p:cNvSpPr txBox="1"/>
          <p:nvPr/>
        </p:nvSpPr>
        <p:spPr>
          <a:xfrm>
            <a:off x="384048" y="1411954"/>
            <a:ext cx="1160373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effectLst/>
                <a:latin typeface="system-ui"/>
              </a:rPr>
              <a:t>Minimum Area (400 pixels²):</a:t>
            </a:r>
            <a:endParaRPr lang="en-US" b="0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Filters out very small objects (smaller than ~20x20 pixels)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At 640x480 resolution, this represents ~3% of image width, ensuring objects are visible and learnable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Removes annotation noise while preserving small but valid distant people/pets</a:t>
            </a:r>
            <a:endParaRPr lang="he-IL" b="0" i="0" dirty="0">
              <a:effectLst/>
              <a:latin typeface="system-ui"/>
            </a:endParaRP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>
              <a:buNone/>
            </a:pPr>
            <a:r>
              <a:rPr lang="en-US" b="1" i="0" dirty="0">
                <a:effectLst/>
                <a:latin typeface="system-ui"/>
              </a:rPr>
              <a:t>Maximum Area (150,000 pixels²):</a:t>
            </a:r>
            <a:endParaRPr lang="en-US" b="0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Removes extremely large objects (larger than ~387x387 pixels)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Prevents objects larger than 60% of image width/80% of image height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Maintains focus on well-proportioned objects within the frame</a:t>
            </a:r>
            <a:endParaRPr lang="he-IL" b="0" i="0" dirty="0">
              <a:effectLst/>
              <a:latin typeface="system-ui"/>
            </a:endParaRP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>
              <a:buNone/>
            </a:pPr>
            <a:r>
              <a:rPr lang="en-US" b="1" i="0" dirty="0">
                <a:effectLst/>
                <a:latin typeface="system-ui"/>
              </a:rPr>
              <a:t>Width Constraints (20-500 pixels):</a:t>
            </a:r>
            <a:endParaRPr lang="en-US" b="0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Minimum (20px):</a:t>
            </a:r>
            <a:r>
              <a:rPr lang="en-US" b="0" i="0" dirty="0">
                <a:effectLst/>
                <a:latin typeface="system-ui"/>
              </a:rPr>
              <a:t> ~3% of image width - preserves small objects while removing noise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Maximum (500px):</a:t>
            </a:r>
            <a:r>
              <a:rPr lang="en-US" b="0" i="0" dirty="0">
                <a:effectLst/>
                <a:latin typeface="system-ui"/>
              </a:rPr>
              <a:t> ~78% of image width - allows large objects without spanning entire image</a:t>
            </a:r>
            <a:endParaRPr lang="he-IL" b="0" i="0" dirty="0">
              <a:effectLst/>
              <a:latin typeface="system-ui"/>
            </a:endParaRPr>
          </a:p>
          <a:p>
            <a:pPr algn="l"/>
            <a:endParaRPr lang="en-US" b="0" i="0" dirty="0">
              <a:effectLst/>
              <a:latin typeface="system-ui"/>
            </a:endParaRPr>
          </a:p>
          <a:p>
            <a:pPr algn="l">
              <a:buNone/>
            </a:pPr>
            <a:r>
              <a:rPr lang="en-US" b="1" i="0" dirty="0">
                <a:effectLst/>
                <a:latin typeface="system-ui"/>
              </a:rPr>
              <a:t>Height Constraints (20-400 pixels):</a:t>
            </a:r>
            <a:endParaRPr lang="en-US" b="0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Minimum (20px):</a:t>
            </a:r>
            <a:r>
              <a:rPr lang="en-US" b="0" i="0" dirty="0">
                <a:effectLst/>
                <a:latin typeface="system-ui"/>
              </a:rPr>
              <a:t> ~4% of image height - maintains small object detection capability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Maximum (400px):</a:t>
            </a:r>
            <a:r>
              <a:rPr lang="en-US" b="0" i="0" dirty="0">
                <a:effectLst/>
                <a:latin typeface="system-ui"/>
              </a:rPr>
              <a:t> ~83% of image height - accommodates tall objects (standing people) while preventing full-frame boxes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077FB4-9D76-B728-DECA-16C5D172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193" y="2310510"/>
            <a:ext cx="2780615" cy="32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4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8D68-DEA7-3DC0-9596-8B73F950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Regarding Degrees of Freedom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F046-D825-E259-CA7B-B4617D336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2000" dirty="0"/>
              <a:t>The dataset generation pipeline applies several constraints to reduce variability and improve data quality:</a:t>
            </a:r>
          </a:p>
          <a:p>
            <a:r>
              <a:rPr lang="en-US" sz="2000" dirty="0"/>
              <a:t>Image filtering by minimum and maximum width and height ensures consistent input resolution.</a:t>
            </a:r>
          </a:p>
          <a:p>
            <a:r>
              <a:rPr lang="en-US" sz="2000" dirty="0"/>
              <a:t>Bounding box area thresholds remove extremely small or large detections that are likely noise.</a:t>
            </a:r>
          </a:p>
          <a:p>
            <a:r>
              <a:rPr lang="en-US" sz="2000" dirty="0"/>
              <a:t>Category filtering limits annotations to relevant classes ("person" and "pet"), reducing label noise.</a:t>
            </a:r>
          </a:p>
          <a:p>
            <a:r>
              <a:rPr lang="en-US" sz="2000" dirty="0"/>
              <a:t>Fixed train and validation sample counts per class ensure balance across splits.</a:t>
            </a:r>
          </a:p>
          <a:p>
            <a:r>
              <a:rPr lang="en-US" sz="2000" b="1" dirty="0"/>
              <a:t>Image filtering by size</a:t>
            </a:r>
            <a:endParaRPr lang="en-US" sz="2000" dirty="0"/>
          </a:p>
          <a:p>
            <a:r>
              <a:rPr lang="en-US" sz="2000" dirty="0" err="1"/>
              <a:t>min_box_area</a:t>
            </a:r>
            <a:r>
              <a:rPr lang="en-US" sz="2000" dirty="0"/>
              <a:t> = 400 # pixels² (minimum object area) </a:t>
            </a:r>
            <a:r>
              <a:rPr lang="en-US" sz="2000" dirty="0" err="1"/>
              <a:t>max_box_area</a:t>
            </a:r>
            <a:r>
              <a:rPr lang="en-US" sz="2000" dirty="0"/>
              <a:t> = 150_000 # pixels² (maximum object area) </a:t>
            </a:r>
            <a:r>
              <a:rPr lang="en-US" sz="2000" dirty="0" err="1"/>
              <a:t>min_width</a:t>
            </a:r>
            <a:r>
              <a:rPr lang="en-US" sz="2000" dirty="0"/>
              <a:t>, </a:t>
            </a:r>
            <a:r>
              <a:rPr lang="en-US" sz="2000" dirty="0" err="1"/>
              <a:t>max_width</a:t>
            </a:r>
            <a:r>
              <a:rPr lang="en-US" sz="2000" dirty="0"/>
              <a:t> = 20, 500 # pixels width range </a:t>
            </a:r>
            <a:r>
              <a:rPr lang="en-US" sz="2000" dirty="0" err="1"/>
              <a:t>min_height</a:t>
            </a:r>
            <a:r>
              <a:rPr lang="en-US" sz="2000" dirty="0"/>
              <a:t>, </a:t>
            </a:r>
            <a:r>
              <a:rPr lang="en-US" sz="2000" dirty="0" err="1"/>
              <a:t>max_height</a:t>
            </a:r>
            <a:r>
              <a:rPr lang="en-US" sz="2000" dirty="0"/>
              <a:t> = 20, 400 # pixels height range</a:t>
            </a:r>
          </a:p>
          <a:p>
            <a:pPr marL="0" indent="0">
              <a:buNone/>
            </a:pP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05267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9C6E-3853-87F7-94BB-9D7C37CA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Threshold Justification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413B-018E-466B-AD5B-D3717E6A4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825624"/>
            <a:ext cx="11768328" cy="4758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chosen filtering thresholds (</a:t>
            </a:r>
            <a:r>
              <a:rPr lang="en-US" sz="1600" dirty="0" err="1"/>
              <a:t>min_box_area</a:t>
            </a:r>
            <a:r>
              <a:rPr lang="en-US" sz="1600" dirty="0"/>
              <a:t>=400, </a:t>
            </a:r>
            <a:r>
              <a:rPr lang="en-US" sz="1600" dirty="0" err="1"/>
              <a:t>max_box_area</a:t>
            </a:r>
            <a:r>
              <a:rPr lang="en-US" sz="1600" dirty="0"/>
              <a:t>=150,000, width range 20-500px, height range 20-400px) were carefully selected to balance data quality and quantity for our 640x480 image dataset.</a:t>
            </a:r>
            <a:endParaRPr lang="he-IL" sz="1600" dirty="0"/>
          </a:p>
          <a:p>
            <a:pPr marL="0" indent="0">
              <a:buNone/>
            </a:pPr>
            <a:r>
              <a:rPr lang="en-US" sz="1600" dirty="0"/>
              <a:t> The minimum dimensions of 20 pixels preserve small but valid objects such as distant people and small pets, which represent approximately 3-4% of the image dimensions and are commonly encountered in real-world scenarios.</a:t>
            </a:r>
            <a:endParaRPr lang="he-IL" sz="1600" dirty="0"/>
          </a:p>
          <a:p>
            <a:pPr marL="0" indent="0">
              <a:buNone/>
            </a:pPr>
            <a:r>
              <a:rPr lang="en-US" sz="1600" dirty="0"/>
              <a:t> This threshold effectively filters out annotation noise while maintaining the diversity of object scales necessary for robust detection performance. </a:t>
            </a:r>
            <a:endParaRPr lang="he-IL" sz="1600" dirty="0"/>
          </a:p>
          <a:p>
            <a:pPr marL="0" indent="0">
              <a:buNone/>
            </a:pPr>
            <a:r>
              <a:rPr lang="en-US" sz="1600" dirty="0"/>
              <a:t>The maximum constraints (500px width, 400px height) ensure we focus on well-localized objects rather than scene-level annotations, preventing boxes that span most of the image frame. </a:t>
            </a:r>
            <a:endParaRPr lang="he-IL" sz="1600" dirty="0"/>
          </a:p>
          <a:p>
            <a:pPr marL="0" indent="0">
              <a:buNone/>
            </a:pPr>
            <a:r>
              <a:rPr lang="en-US" sz="1600" dirty="0"/>
              <a:t>The area constraints further reinforce these boundaries, creating a dataset that emphasizes properly bounded objects suitable for training an efficient detection model. </a:t>
            </a:r>
            <a:endParaRPr lang="he-IL" sz="1600" dirty="0"/>
          </a:p>
          <a:p>
            <a:pPr marL="0" indent="0">
              <a:buNone/>
            </a:pPr>
            <a:r>
              <a:rPr lang="en-US" sz="1600" dirty="0"/>
              <a:t>This conservative approach prioritizes annotation quality over quantity, which is crucial when using Florence-2 generated labels to train a smaller, more efficient model for deployment scenarios.</a:t>
            </a:r>
            <a:endParaRPr lang="he-IL" sz="1600" dirty="0"/>
          </a:p>
          <a:p>
            <a:pPr marL="0" indent="0">
              <a:buNone/>
            </a:pPr>
            <a:endParaRPr lang="he-IL" sz="1600" dirty="0"/>
          </a:p>
          <a:p>
            <a:pPr marL="0" indent="0">
              <a:buNone/>
            </a:pPr>
            <a:r>
              <a:rPr lang="en-US" sz="1600" i="1" dirty="0"/>
              <a:t>Category filtering</a:t>
            </a:r>
            <a:r>
              <a:rPr lang="en-US" sz="1600" dirty="0"/>
              <a:t> The dataset focuses only on "person" and "pet" categories. These were chosen as relevant, well-defined, and frequently occurring object types in the source dataset. Labels were mapped using keyword matching to ensure consistency across the Florence-2 free-text outputs.</a:t>
            </a:r>
          </a:p>
          <a:p>
            <a:pPr marL="0" indent="0">
              <a:buNone/>
            </a:pP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52752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61DD-9B0F-19C1-E21F-F27AAAF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Keyword-Based Mapping</a:t>
            </a:r>
            <a:br>
              <a:rPr lang="en-US" dirty="0"/>
            </a:b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2FBB6-F08A-AF07-3497-A7C05D60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16" y="1167197"/>
            <a:ext cx="9040487" cy="540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4F7D1-F08A-5209-6F7D-7EAD8B20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88" y="509495"/>
            <a:ext cx="3274042" cy="2362386"/>
          </a:xfrm>
          <a:prstGeom prst="rect">
            <a:avLst/>
          </a:prstGeom>
        </p:spPr>
      </p:pic>
      <p:pic>
        <p:nvPicPr>
          <p:cNvPr id="7" name="Picture 6" descr="A couple of horses pulling a carriage&#10;&#10;AI-generated content may be incorrect.">
            <a:extLst>
              <a:ext uri="{FF2B5EF4-FFF2-40B4-BE49-F238E27FC236}">
                <a16:creationId xmlns:a16="http://schemas.microsoft.com/office/drawing/2014/main" id="{282C13F7-81F2-3D34-E068-A66C7CC4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027" y="3101526"/>
            <a:ext cx="26479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7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F6B7-16E2-C3BC-6CF5-7E8DE54C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TTA (Test-Time Augmentations) Can Help Verify Annotations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0C72-6A7F-209A-1182-5547283E4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Test-Time Augmentation (TTA) involves applying various transformations (such as flipping, scaling, and rotating) to an image during inference and aggregating the predictions.</a:t>
            </a:r>
          </a:p>
          <a:p>
            <a:r>
              <a:rPr lang="en-US" sz="2000" dirty="0"/>
              <a:t>To verify annotation correctness using TTA:</a:t>
            </a:r>
          </a:p>
          <a:p>
            <a:r>
              <a:rPr lang="en-US" sz="2000" dirty="0"/>
              <a:t>Apply different augmentations to the same image and run inference.</a:t>
            </a:r>
          </a:p>
          <a:p>
            <a:r>
              <a:rPr lang="en-US" sz="2000" dirty="0"/>
              <a:t>Reverse the augmentations on the predicted boxes to match the original image space.</a:t>
            </a:r>
          </a:p>
          <a:p>
            <a:r>
              <a:rPr lang="en-US" sz="2000" dirty="0"/>
              <a:t>Compare the resulting predictions to the ground-truth annotations.</a:t>
            </a:r>
          </a:p>
          <a:p>
            <a:r>
              <a:rPr lang="en-US" sz="2000" dirty="0"/>
              <a:t>If the annotations are correct, predictions from various augmentations should consistently align with the labeled objects. Inconsistencies may indicate missing or incorrect annotations, or label ambiguity.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1064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844A-1B99-42A8-F11B-F04264B7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Ensembles Can Help Validate Training Annotations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5F94A-F298-7C9E-5AD1-35939AA2F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Ensembling</a:t>
            </a:r>
            <a:r>
              <a:rPr lang="en-US" sz="2000" dirty="0"/>
              <a:t> combines the outputs of multiple models (trained independently or with different architectures).</a:t>
            </a:r>
          </a:p>
          <a:p>
            <a:r>
              <a:rPr lang="en-US" sz="2000" dirty="0"/>
              <a:t>To validate annotations with an ensemble:</a:t>
            </a:r>
          </a:p>
          <a:p>
            <a:r>
              <a:rPr lang="en-US" sz="2000" dirty="0"/>
              <a:t>Run multiple trained models on the same training image.</a:t>
            </a:r>
          </a:p>
          <a:p>
            <a:r>
              <a:rPr lang="en-US" sz="2000" dirty="0"/>
              <a:t>Combine predictions (e.g., using non-maximum suppression with averaged scores).</a:t>
            </a:r>
          </a:p>
          <a:p>
            <a:r>
              <a:rPr lang="en-US" sz="2000" dirty="0"/>
              <a:t>Compare the ensemble’s aggregated prediction with the annotated labels.</a:t>
            </a:r>
          </a:p>
          <a:p>
            <a:r>
              <a:rPr lang="en-US" sz="2000" dirty="0"/>
              <a:t>Significant discrepancies between the ensemble output and the annotations may suggest labeling mistakes, such as missing boxes or incorrect class assignments.</a:t>
            </a:r>
          </a:p>
          <a:p>
            <a:pPr marL="0" indent="0">
              <a:buNone/>
            </a:pP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2246942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1958</Words>
  <Application>Microsoft Office PowerPoint</Application>
  <PresentationFormat>Widescreen</PresentationFormat>
  <Paragraphs>159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menlo</vt:lpstr>
      <vt:lpstr>system-ui</vt:lpstr>
      <vt:lpstr>Office Theme</vt:lpstr>
      <vt:lpstr>Introduction to Computer Vision - Final Project</vt:lpstr>
      <vt:lpstr>About As</vt:lpstr>
      <vt:lpstr>Part 1: Creating Training Dataset </vt:lpstr>
      <vt:lpstr>Filtering Threshold Decisions (640x480 Images) </vt:lpstr>
      <vt:lpstr>Decisions Regarding Degrees of Freedom</vt:lpstr>
      <vt:lpstr>Filtering Threshold Justification</vt:lpstr>
      <vt:lpstr>Keyword-Based Mapping </vt:lpstr>
      <vt:lpstr>How TTA (Test-Time Augmentations) Can Help Verify Annotations</vt:lpstr>
      <vt:lpstr>How Ensembles Can Help Validate Training Annotations</vt:lpstr>
      <vt:lpstr>PowerPoint Presentation</vt:lpstr>
      <vt:lpstr>Part 2: Training YOLO model</vt:lpstr>
      <vt:lpstr>Workflow Overview:</vt:lpstr>
      <vt:lpstr>Model Selection: Why YOLOv8?</vt:lpstr>
      <vt:lpstr>Apply Advanced Augmentations and Regularization</vt:lpstr>
      <vt:lpstr>Data Augmentation Strategy</vt:lpstr>
      <vt:lpstr>Step 2: Overfit Small Sample</vt:lpstr>
      <vt:lpstr>PowerPoint Presentation</vt:lpstr>
      <vt:lpstr>PowerPoint Presentation</vt:lpstr>
      <vt:lpstr>PowerPoint Presentation</vt:lpstr>
      <vt:lpstr>Step 3: Find Learning Rate That Makes Loss Go Down</vt:lpstr>
      <vt:lpstr>1e-2</vt:lpstr>
      <vt:lpstr>1e-3</vt:lpstr>
      <vt:lpstr>Learning Rate Sweep – Choosing lr0 = 1e-4</vt:lpstr>
      <vt:lpstr>Step 4: Coarse Grid Search – 1 to 5 Epochs</vt:lpstr>
      <vt:lpstr>PowerPoint Presentation</vt:lpstr>
      <vt:lpstr>Executive Summary</vt:lpstr>
      <vt:lpstr> Augmentation Impact</vt:lpstr>
      <vt:lpstr>Step 5: Refined Grid Search – Extended Training Step 6: Look at loss curves</vt:lpstr>
      <vt:lpstr>Visual Inspection – Model Predictions</vt:lpstr>
      <vt:lpstr>PowerPoint Presentation</vt:lpstr>
      <vt:lpstr>PowerPoint Presentation</vt:lpstr>
      <vt:lpstr>Prediction Mistakes – Error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Iris Grabov</dc:creator>
  <cp:lastModifiedBy>Iris Grabov</cp:lastModifiedBy>
  <cp:revision>3</cp:revision>
  <dcterms:created xsi:type="dcterms:W3CDTF">2025-07-14T17:23:08Z</dcterms:created>
  <dcterms:modified xsi:type="dcterms:W3CDTF">2025-12-25T01:09:33Z</dcterms:modified>
</cp:coreProperties>
</file>